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6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640080"/>
            <a:ext cx="9692640" cy="3291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420624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Calibri"/>
              </a:rPr>
              <a:t>How we use 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0292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F0D2B4"/>
                </a:solidFill>
                <a:latin typeface="Calibri"/>
              </a:rPr>
              <a:t>Inspections, repairs, and service — one place for the yard.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03504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E86A1A"/>
                </a:solidFill>
                <a:latin typeface="Calibri"/>
              </a:rPr>
              <a:t>For the crew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86A1A"/>
                </a:solidFill>
                <a:latin typeface="Calibri"/>
              </a:rPr>
              <a:t>START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C1612"/>
                </a:solidFill>
                <a:latin typeface="Calibri"/>
              </a:rPr>
              <a:t>What Walkaround is for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54480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Operators walk a unit and mark the inspection.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450591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A problem becomes a work request for the shop.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346703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11296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Finished inspections and completed work stay in Records.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E86A1A"/>
                </a:solidFill>
                <a:latin typeface="Calibri"/>
              </a:rPr>
              <a:t>Walkaround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6446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F6258"/>
                </a:solidFill>
                <a:latin typeface="Calibri"/>
              </a:rPr>
              <a:t>2  / 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86A1A"/>
                </a:solidFill>
                <a:latin typeface="Calibri"/>
              </a:rPr>
              <a:t>PEOPLE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C1612"/>
                </a:solidFill>
                <a:latin typeface="Calibri"/>
              </a:rPr>
              <a:t>Who does what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54480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Operator — inspects the units pinned to them and can request work.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450591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Shop — sees the Shop tab and closes service and repairs.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346703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11296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Supervisor and Admin — set up people, units, and intervals. Admin can delete.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E86A1A"/>
                </a:solidFill>
                <a:latin typeface="Calibri"/>
              </a:rPr>
              <a:t>Walkaround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6446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F6258"/>
                </a:solidFill>
                <a:latin typeface="Calibri"/>
              </a:rPr>
              <a:t>3  / 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86A1A"/>
                </a:solidFill>
                <a:latin typeface="Calibri"/>
              </a:rPr>
              <a:t>FIRST PHONE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C1612"/>
                </a:solidFill>
                <a:latin typeface="Calibri"/>
              </a:rPr>
              <a:t>The admin sets up the yard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54480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Open the app. Tap Set my PIN. Enter a 4-digit PIN twice.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450591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Make a recovery word. This is not a PIN. Write it down.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346703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11296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The app shows a yard code. Crew members need that code.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E86A1A"/>
                </a:solidFill>
                <a:latin typeface="Calibri"/>
              </a:rPr>
              <a:t>Walkaround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6446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F6258"/>
                </a:solidFill>
                <a:latin typeface="Calibri"/>
              </a:rPr>
              <a:t>4  / 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86A1A"/>
                </a:solidFill>
                <a:latin typeface="Calibri"/>
              </a:rPr>
              <a:t>NEW PHONE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C1612"/>
                </a:solidFill>
                <a:latin typeface="Calibri"/>
              </a:rPr>
              <a:t>How a crew member joins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54480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On the welcome screen, tap Crew members start here.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450591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Enter the yard code from the admin.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346703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11296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Pick your name, then enter the PIN the admin gave you.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E86A1A"/>
                </a:solidFill>
                <a:latin typeface="Calibri"/>
              </a:rPr>
              <a:t>Walkaround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6446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F6258"/>
                </a:solidFill>
                <a:latin typeface="Calibri"/>
              </a:rPr>
              <a:t>5  / 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86A1A"/>
                </a:solidFill>
                <a:latin typeface="Calibri"/>
              </a:rPr>
              <a:t>EVERY 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C1612"/>
                </a:solidFill>
                <a:latin typeface="Calibri"/>
              </a:rPr>
              <a:t>Home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54480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The counts show units that are out of service and inspections that are due.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450591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Pinned units are the ones assigned to you. Pin a unit from its page.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346703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11296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Suggest a change is at the bottom. Only the admin can read those notes.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E86A1A"/>
                </a:solidFill>
                <a:latin typeface="Calibri"/>
              </a:rPr>
              <a:t>Walkaround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6446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F6258"/>
                </a:solidFill>
                <a:latin typeface="Calibri"/>
              </a:rPr>
              <a:t>6  / 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86A1A"/>
                </a:solidFill>
                <a:latin typeface="Calibri"/>
              </a:rPr>
              <a:t>THE YARD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C1612"/>
                </a:solidFill>
                <a:latin typeface="Calibri"/>
              </a:rPr>
              <a:t>Units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54480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Units are in groups, such as trucks, heavy equipment, and small equipment.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450591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Open a unit to inspect it, request work, or pin it to your home screen.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346703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11296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Color on the group makes units easier to tell apart.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E86A1A"/>
                </a:solidFill>
                <a:latin typeface="Calibri"/>
              </a:rPr>
              <a:t>Walkaround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6446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F6258"/>
                </a:solidFill>
                <a:latin typeface="Calibri"/>
              </a:rPr>
              <a:t>7  / 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86A1A"/>
                </a:solidFill>
                <a:latin typeface="Calibri"/>
              </a:rPr>
              <a:t>THE WALK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C1612"/>
                </a:solidFill>
                <a:latin typeface="Calibri"/>
              </a:rPr>
              <a:t>Do an inspection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54480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Enter the miles or hours. The inspection will not finish without them.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450591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Mark every item Pass, Fail, or N/A.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346703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11296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A comment at the bottom is optional. Then tap Submit.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242816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4407407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Only one person can have an inspection open on that unit. Finish it now.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E86A1A"/>
                </a:solidFill>
                <a:latin typeface="Calibri"/>
              </a:rPr>
              <a:t>Walkaround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0" y="6446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F6258"/>
                </a:solidFill>
                <a:latin typeface="Calibri"/>
              </a:rPr>
              <a:t>8  / 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86A1A"/>
                </a:solidFill>
                <a:latin typeface="Calibri"/>
              </a:rPr>
              <a:t>IF IT FAILS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C1612"/>
                </a:solidFill>
                <a:latin typeface="Calibri"/>
              </a:rPr>
              <a:t>A fail locks the unit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54480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Any failed item marks the unit out of service.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450591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A work request opens for the shop from that failed item.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346703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11296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You can still inspect it again and request more work.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E86A1A"/>
                </a:solidFill>
                <a:latin typeface="Calibri"/>
              </a:rPr>
              <a:t>Walkaround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6446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F6258"/>
                </a:solidFill>
                <a:latin typeface="Calibri"/>
              </a:rPr>
              <a:t>9  / 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86A1A"/>
                </a:solidFill>
                <a:latin typeface="Calibri"/>
              </a:rPr>
              <a:t>NEED A FIX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C1612"/>
                </a:solidFill>
                <a:latin typeface="Calibri"/>
              </a:rPr>
              <a:t>Request work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54480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From the unit, choose Repair, Maintenance, or Safety.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450591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Set a priority. Write a short description. A photo is optional.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346703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11296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That request shows in Shop under Work requested.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E86A1A"/>
                </a:solidFill>
                <a:latin typeface="Calibri"/>
              </a:rPr>
              <a:t>Walkaround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6446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F6258"/>
                </a:solidFill>
                <a:latin typeface="Calibri"/>
              </a:rPr>
              <a:t>10  / 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86A1A"/>
                </a:solidFill>
                <a:latin typeface="Calibri"/>
              </a:rPr>
              <a:t>THE SHOP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C1612"/>
                </a:solidFill>
                <a:latin typeface="Calibri"/>
              </a:rPr>
              <a:t>Shop has two lists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54480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Service due — planned service, including one the admin forced early.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450591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Work requested — repairs and problems from the yard.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346703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11296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The mechanic fills the service list, then submits. Their name and the date are saved.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E86A1A"/>
                </a:solidFill>
                <a:latin typeface="Calibri"/>
              </a:rPr>
              <a:t>Walkaround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6446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F6258"/>
                </a:solidFill>
                <a:latin typeface="Calibri"/>
              </a:rPr>
              <a:t>11  / 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86A1A"/>
                </a:solidFill>
                <a:latin typeface="Calibri"/>
              </a:rPr>
              <a:t>AFTER IT IS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C1612"/>
                </a:solidFill>
                <a:latin typeface="Calibri"/>
              </a:rPr>
              <a:t>Records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54480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Finished inspections and completed shop work leave Shop and stay in Records.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450591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Supervisors and the admin can open an inspection and print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346703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11296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Only the admin can delete a unit, an inspection, or a finished work order.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E86A1A"/>
                </a:solidFill>
                <a:latin typeface="Calibri"/>
              </a:rPr>
              <a:t>Walkaround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6446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F6258"/>
                </a:solidFill>
                <a:latin typeface="Calibri"/>
              </a:rPr>
              <a:t>12  / 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86A1A"/>
                </a:solidFill>
                <a:latin typeface="Calibri"/>
              </a:rPr>
              <a:t>KEEP THIS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C1612"/>
                </a:solidFill>
                <a:latin typeface="Calibri"/>
              </a:rPr>
              <a:t>A few rules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54480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Do not share your PIN. If the admin forgets it, the recovery word sets a new one.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450591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Intervals are set by a supervisor. Operators do not change them.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346703"/>
            <a:ext cx="1115568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11296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1C1612"/>
                </a:solidFill>
                <a:latin typeface="Calibri"/>
              </a:rPr>
              <a:t>A wiped phone comes back with the yard code and the recovery word.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E86A1A"/>
                </a:solidFill>
                <a:latin typeface="Calibri"/>
              </a:rPr>
              <a:t>Walkaround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644652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F6258"/>
                </a:solidFill>
                <a:latin typeface="Calibri"/>
              </a:rPr>
              <a:t>13  /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6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Calibri"/>
              </a:rPr>
              <a:t>Walk the yard
before it rolls.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06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E86A1A"/>
                </a:solidFill>
                <a:latin typeface="Calibri"/>
              </a:rPr>
              <a:t>effulgent-sunburst-6263b1.netlify.app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93776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0D2B4"/>
                </a:solidFill>
                <a:latin typeface="Calibri"/>
              </a:rPr>
              <a:t>Add it to the home screen so it opens like an app.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E86A1A"/>
                </a:solidFill>
                <a:latin typeface="Calibri"/>
              </a:defRPr>
            </a:pPr>
            <a:r>
              <a:t>IPHONE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029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C1612"/>
                </a:solidFill>
                <a:latin typeface="Calibri"/>
              </a:defRPr>
            </a:pPr>
            <a:r>
              <a:t>Add it to the home screen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F6258"/>
                </a:solidFill>
                <a:latin typeface="Calibri"/>
              </a:defRPr>
            </a:pPr>
            <a:r>
              <a:t>Walkaround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280160"/>
            <a:ext cx="11155680" cy="1143000"/>
          </a:xfrm>
          <a:prstGeom prst="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3232" y="1600200"/>
            <a:ext cx="502920" cy="50292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600200"/>
            <a:ext cx="9875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1C1612"/>
                </a:solidFill>
                <a:latin typeface="Calibri"/>
              </a:defRPr>
            </a:pPr>
            <a:r>
              <a:t>Open the link in Safari. Do not use Chrome.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542032"/>
            <a:ext cx="11155680" cy="1143000"/>
          </a:xfrm>
          <a:prstGeom prst="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3232" y="2862072"/>
            <a:ext cx="502920" cy="50292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862072"/>
            <a:ext cx="9875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1C1612"/>
                </a:solidFill>
                <a:latin typeface="Calibri"/>
              </a:defRPr>
            </a:pPr>
            <a:r>
              <a:t>Tap Share. It is the square with an arrow pointing up.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3803904"/>
            <a:ext cx="11155680" cy="1143000"/>
          </a:xfrm>
          <a:prstGeom prst="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13232" y="4123944"/>
            <a:ext cx="502920" cy="50292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4123944"/>
            <a:ext cx="9875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1C1612"/>
                </a:solidFill>
                <a:latin typeface="Calibri"/>
              </a:defRPr>
            </a:pPr>
            <a:r>
              <a:t>Scroll down and tap Add to Home Screen.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5065776"/>
            <a:ext cx="11155680" cy="1143000"/>
          </a:xfrm>
          <a:prstGeom prst="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13232" y="5385816"/>
            <a:ext cx="502920" cy="50292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5385816"/>
            <a:ext cx="9875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1C1612"/>
                </a:solidFill>
                <a:latin typeface="Calibri"/>
              </a:defRPr>
            </a:pPr>
            <a:r>
              <a:t>Tap Add, then open Walkaround from the new icon.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E86A1A"/>
                </a:solidFill>
                <a:latin typeface="Calibri"/>
              </a:defRPr>
            </a:pPr>
            <a:r>
              <a:t>ANDROID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029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C1612"/>
                </a:solidFill>
                <a:latin typeface="Calibri"/>
              </a:defRPr>
            </a:pPr>
            <a:r>
              <a:t>Add it to the home screen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F6258"/>
                </a:solidFill>
                <a:latin typeface="Calibri"/>
              </a:defRPr>
            </a:pPr>
            <a:r>
              <a:t>Walkaround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280160"/>
            <a:ext cx="11155680" cy="1143000"/>
          </a:xfrm>
          <a:prstGeom prst="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3232" y="1600200"/>
            <a:ext cx="502920" cy="50292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600200"/>
            <a:ext cx="9875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1C1612"/>
                </a:solidFill>
                <a:latin typeface="Calibri"/>
              </a:defRPr>
            </a:pPr>
            <a:r>
              <a:t>Open the link in Chrome.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542032"/>
            <a:ext cx="11155680" cy="1143000"/>
          </a:xfrm>
          <a:prstGeom prst="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3232" y="2862072"/>
            <a:ext cx="502920" cy="50292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862072"/>
            <a:ext cx="9875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1C1612"/>
                </a:solidFill>
                <a:latin typeface="Calibri"/>
              </a:defRPr>
            </a:pPr>
            <a:r>
              <a:t>Tap the three dots in the top right.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3803904"/>
            <a:ext cx="11155680" cy="1143000"/>
          </a:xfrm>
          <a:prstGeom prst="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13232" y="4123944"/>
            <a:ext cx="502920" cy="50292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4123944"/>
            <a:ext cx="9875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1C1612"/>
                </a:solidFill>
                <a:latin typeface="Calibri"/>
              </a:defRPr>
            </a:pPr>
            <a:r>
              <a:t>Tap Install app. If it is not there, tap Add to Home screen.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5065776"/>
            <a:ext cx="11155680" cy="1143000"/>
          </a:xfrm>
          <a:prstGeom prst="rect">
            <a:avLst/>
          </a:prstGeom>
          <a:solidFill>
            <a:srgbClr val="FFFD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13232" y="5385816"/>
            <a:ext cx="502920" cy="50292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5385816"/>
            <a:ext cx="9875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1C1612"/>
                </a:solidFill>
                <a:latin typeface="Calibri"/>
              </a:defRPr>
            </a:pPr>
            <a:r>
              <a:t>Tap Install or Add, then open Walkaround from the new icon.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E86A1A"/>
                </a:solidFill>
                <a:latin typeface="Calibri"/>
              </a:defRPr>
            </a:pPr>
            <a:r>
              <a:t>THE LINK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029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C1612"/>
                </a:solidFill>
                <a:latin typeface="Calibri"/>
              </a:defRPr>
            </a:pPr>
            <a:r>
              <a:t>Scan this to open Walkaround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F6258"/>
                </a:solidFill>
                <a:latin typeface="Calibri"/>
              </a:defRPr>
            </a:pPr>
            <a:r>
              <a:t>Walkaround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371600"/>
            <a:ext cx="5943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1C1612"/>
                </a:solidFill>
                <a:latin typeface="Calibri"/>
              </a:defRPr>
            </a:pPr>
            <a:r>
              <a:t>Leave this slide up so the crew can scan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286000"/>
            <a:ext cx="5943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0">
                <a:solidFill>
                  <a:srgbClr val="1C1612"/>
                </a:solidFill>
                <a:latin typeface="Calibri"/>
              </a:defRPr>
            </a:pPr>
            <a:r>
              <a:t>iPhone: use Safari.</a:t>
            </a:r>
            <a:br/>
            <a:r>
              <a:t>Android: use Chrome.</a:t>
            </a:r>
            <a:br/>
            <a:r>
              <a:t>Then follow the steps on the previous slides.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5669280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0">
                <a:solidFill>
                  <a:srgbClr val="6F6258"/>
                </a:solidFill>
                <a:latin typeface="Calibri"/>
              </a:defRPr>
            </a:pPr>
            <a:r>
              <a:t>effulgent-sunburst-6263b1.netlify.app</a:t>
            </a:r>
          </a:p>
        </p:txBody>
      </p:sp>
      <p:pic>
        <p:nvPicPr>
          <p:cNvPr id="10" name="Picture 9" descr="Walkaround-qr-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1325880"/>
            <a:ext cx="4709160" cy="47091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E86A1A"/>
                </a:solidFill>
                <a:latin typeface="Calibri"/>
              </a:rPr>
              <a:t>PROMO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029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A1614"/>
                </a:solidFill>
                <a:latin typeface="Calibri"/>
              </a:rPr>
              <a:t>Feed post</a:t>
            </a:r>
          </a:p>
        </p:txBody>
      </p:sp>
      <p:pic>
        <p:nvPicPr>
          <p:cNvPr id="6" name="Picture 5" descr="walkaround-ad-squ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643" y="1051560"/>
            <a:ext cx="5550408" cy="555040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E86A1A"/>
                </a:solidFill>
                <a:latin typeface="Calibri"/>
              </a:rPr>
              <a:t>PROMO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029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A1614"/>
                </a:solidFill>
                <a:latin typeface="Calibri"/>
              </a:rPr>
              <a:t>Banner</a:t>
            </a:r>
          </a:p>
        </p:txBody>
      </p:sp>
      <p:pic>
        <p:nvPicPr>
          <p:cNvPr id="6" name="Picture 5" descr="walkaround-ad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10" y="1051560"/>
            <a:ext cx="10605875" cy="555040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E86A1A"/>
                </a:solidFill>
                <a:latin typeface="Calibri"/>
              </a:rPr>
              <a:t>PROMO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029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A1614"/>
                </a:solidFill>
                <a:latin typeface="Calibri"/>
              </a:rPr>
              <a:t>Phone story</a:t>
            </a:r>
          </a:p>
        </p:txBody>
      </p:sp>
      <p:pic>
        <p:nvPicPr>
          <p:cNvPr id="6" name="Picture 5" descr="walkaround-ad-sto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4795" y="1051560"/>
            <a:ext cx="3122104" cy="55504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